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64" r:id="rId5"/>
    <p:sldId id="265" r:id="rId6"/>
    <p:sldId id="260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3"/>
    <p:restoredTop sz="94831"/>
  </p:normalViewPr>
  <p:slideViewPr>
    <p:cSldViewPr snapToGrid="0" snapToObjects="1">
      <p:cViewPr varScale="1">
        <p:scale>
          <a:sx n="66" d="100"/>
          <a:sy n="66" d="100"/>
        </p:scale>
        <p:origin x="216" y="1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B92E9-3888-4BFD-D3AD-DAD3D27C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F34D2-2A6A-7440-8526-14CBEA7E45D9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7236E-FEC7-FF0A-ADEE-ED6EAEA7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4C5CE-8CA8-A270-C032-0FC415DE9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2629B8-4C0E-874F-B205-EA07A260B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3A7E4-14D5-F0A5-103C-AA7E8106A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1E192-C9E4-A842-9629-2FD1B1673B0E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2DA14-3F92-4397-52D8-E2B6C489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2D6E6-5F6C-4FB4-904C-08733EF3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46D26-9E2E-4045-8005-B4EDCC4CBB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5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22BFD-6D72-1608-59CB-422D2231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1A9-7C3B-6446-8C92-A7170CF320CB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57EC-8E4C-DD4C-A2CA-CCFB9DA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10101-1AD2-FE4B-B684-9DF0A2AE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FBC71-3D94-8641-81C2-39CE7DA70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DCD12-3650-0810-D5D2-96C86D67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1AFC8-91DC-D44A-A3AC-2FF30703C6DF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5B286-F8CB-095B-C251-2222BE68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05BE1-E9FF-2165-2015-E3349C70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2F477-D5AD-4B40-A0A4-A18B652E56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A93CC-695D-C3A5-1384-7704CFC13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4D406-7138-FE44-8067-56AB094C63B9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D0270-9CC0-622D-21F6-8C72E991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33E9B-0F42-CF98-9D02-ACD53E08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8646E-625C-F740-B4B1-A8CCD7FB38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3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33BD532-C2E6-7EF4-C8CB-CB41EC3D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42DC7-4953-1C4C-A7D3-467626DC1499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BC0766-98CB-866F-ED26-0230E66E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4AE71E-8E5C-FB11-054C-803ED672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62170-8B06-A74F-98F5-7AE99C5D8D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5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74109A6-DC00-7C7B-ACC4-408B3685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AC960-A035-EC45-81BE-BD41AB3EFDFA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AFAD2A9-1DD5-4234-C0CB-29541F8E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AFEB046-57BB-00DC-D360-28B9468A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8CA11-3D49-E649-A6FE-D0F3D61D7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2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E1DA015-3DF9-4D60-307A-AA72C601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2BA1F6-66FC-1F44-89EE-202A93BA908D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769D197-4211-EEAA-6154-CEE2BFE1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31CF7C6-623F-2F44-F638-E2DC0CD9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A9939-2802-D54F-A3AE-4219045AAE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05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EBC9C3-52BC-8322-9B7E-55B2C79A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17B49-7AC1-4C49-BB30-4A4FB00FE2B1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333687E-086D-129D-CF8A-B65D3EC0B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FE01D6-D688-575B-5C72-9278FF04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CB634-16E5-524E-A42C-88DC01E8DC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0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DF535FC-D058-1F97-A73F-4D73A425B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1F8BD-757B-2645-97ED-9EE5790EC530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C3D4F80-6A09-2735-077F-766DD275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951575-92B6-8B99-78B2-51E4A268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9DC07-5AEF-AB41-92FD-03988B4EEB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8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191E12-C002-2584-4FC8-EF26CEE1E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4DF0D-D2F7-344D-AB9F-36ADFFA43E51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FBEFE7-291E-BA71-0D61-2633026D7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153074-2EF6-4576-E058-E5729B14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69A79-0119-5046-B343-42B089C39D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9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773CA65-12F0-7B75-DC9E-BC2C2D152C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FD90D30-1D11-3ADB-AD9D-261D3B291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D6F8E-9135-A016-FCFE-3C4A79CAF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9823F80-4396-8643-AEAC-6F9220E89D2C}" type="datetimeFigureOut">
              <a:rPr lang="en-US"/>
              <a:pPr>
                <a:defRPr/>
              </a:pPr>
              <a:t>7/16/23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59D29-54D0-F6BA-2B48-8034E9BB2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9CEC1-ADB0-34F0-D38E-54E6487AF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34B4CC3-3A5C-6246-938C-4169009157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B81999-1CB3-5EF4-8DEF-81F94A001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AQUAVIEW+ : Cloud Enabled Data Assembly and Dissemination System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78CDCB6-2763-1ECC-9B47-AAFBF9CE5760}"/>
              </a:ext>
            </a:extLst>
          </p:cNvPr>
          <p:cNvSpPr txBox="1">
            <a:spLocks/>
          </p:cNvSpPr>
          <p:nvPr/>
        </p:nvSpPr>
        <p:spPr bwMode="auto">
          <a:xfrm>
            <a:off x="415325" y="-21649"/>
            <a:ext cx="9081966" cy="15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655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marL="40640" defTabSz="9144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sz="3900" b="1" dirty="0">
                <a:latin typeface="Calibri"/>
                <a:cs typeface="Calibri"/>
              </a:rPr>
              <a:t>Statement</a:t>
            </a:r>
            <a:r>
              <a:rPr lang="en-US" sz="3900" b="1" spc="-30" dirty="0">
                <a:latin typeface="Calibri"/>
                <a:cs typeface="Calibri"/>
              </a:rPr>
              <a:t> </a:t>
            </a:r>
            <a:r>
              <a:rPr lang="en-US" sz="3900" b="1" dirty="0">
                <a:latin typeface="Calibri"/>
                <a:cs typeface="Calibri"/>
              </a:rPr>
              <a:t>of Need:</a:t>
            </a:r>
            <a:r>
              <a:rPr lang="en-US" sz="3900" b="1" spc="-10" dirty="0">
                <a:latin typeface="Calibri"/>
                <a:cs typeface="Calibri"/>
              </a:rPr>
              <a:t> </a:t>
            </a:r>
            <a:r>
              <a:rPr lang="en-US" sz="3900" b="1" dirty="0">
                <a:latin typeface="Calibri"/>
                <a:cs typeface="Calibri"/>
              </a:rPr>
              <a:t>NOAA Fisheries</a:t>
            </a:r>
            <a:r>
              <a:rPr lang="en-US" sz="3900" b="1" spc="-35" dirty="0">
                <a:latin typeface="Calibri"/>
                <a:cs typeface="Calibri"/>
              </a:rPr>
              <a:t> </a:t>
            </a:r>
            <a:r>
              <a:rPr lang="en-US" sz="3900" b="1" dirty="0">
                <a:latin typeface="Calibri"/>
                <a:cs typeface="Calibri"/>
              </a:rPr>
              <a:t>Data</a:t>
            </a:r>
            <a:r>
              <a:rPr lang="en-US" sz="3900" b="1" spc="10" dirty="0">
                <a:latin typeface="Calibri"/>
                <a:cs typeface="Calibri"/>
              </a:rPr>
              <a:t> </a:t>
            </a:r>
            <a:r>
              <a:rPr lang="en-US" sz="3900" b="1" spc="-10" dirty="0">
                <a:latin typeface="Calibri"/>
                <a:cs typeface="Calibri"/>
              </a:rPr>
              <a:t>Management</a:t>
            </a:r>
            <a:endParaRPr lang="en-US" sz="390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7295195-D0D3-57B3-7A03-2DEB853EEBA4}"/>
              </a:ext>
            </a:extLst>
          </p:cNvPr>
          <p:cNvSpPr txBox="1"/>
          <p:nvPr/>
        </p:nvSpPr>
        <p:spPr>
          <a:xfrm>
            <a:off x="502920" y="1548814"/>
            <a:ext cx="5404485" cy="4147674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000" dirty="0">
                <a:latin typeface="Calibri"/>
                <a:cs typeface="Calibri"/>
              </a:rPr>
              <a:t>NOAA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Fisheries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Needs:</a:t>
            </a:r>
            <a:endParaRPr sz="2000" dirty="0">
              <a:latin typeface="Calibri"/>
              <a:cs typeface="Calibri"/>
            </a:endParaRPr>
          </a:p>
          <a:p>
            <a:pPr marL="469900" marR="110489" indent="-335280">
              <a:lnSpc>
                <a:spcPct val="80000"/>
              </a:lnSpc>
              <a:spcBef>
                <a:spcPts val="1010"/>
              </a:spcBef>
              <a:buChar char="●"/>
              <a:tabLst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Improving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independent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understandability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interoperability </a:t>
            </a:r>
            <a:r>
              <a:rPr sz="2000" dirty="0">
                <a:latin typeface="Calibri"/>
                <a:cs typeface="Calibri"/>
              </a:rPr>
              <a:t>across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NMFS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collected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managed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10" dirty="0">
                <a:latin typeface="Calibri"/>
                <a:cs typeface="Calibri"/>
              </a:rPr>
              <a:t>unique </a:t>
            </a:r>
            <a:r>
              <a:rPr sz="2000" dirty="0">
                <a:latin typeface="Calibri"/>
                <a:cs typeface="Calibri"/>
              </a:rPr>
              <a:t>formats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variables</a:t>
            </a:r>
            <a:endParaRPr sz="2000" dirty="0">
              <a:latin typeface="Calibri"/>
              <a:cs typeface="Calibri"/>
            </a:endParaRPr>
          </a:p>
          <a:p>
            <a:pPr marL="469900" marR="212725" indent="-335280">
              <a:lnSpc>
                <a:spcPct val="80000"/>
              </a:lnSpc>
              <a:spcBef>
                <a:spcPts val="994"/>
              </a:spcBef>
              <a:buChar char="●"/>
              <a:tabLst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Appropriately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handling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providing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access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commercially </a:t>
            </a:r>
            <a:r>
              <a:rPr sz="2000" dirty="0">
                <a:latin typeface="Calibri"/>
                <a:cs typeface="Calibri"/>
              </a:rPr>
              <a:t>sensitive 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PII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  <a:p>
            <a:pPr marL="469265" indent="-335280">
              <a:lnSpc>
                <a:spcPct val="100000"/>
              </a:lnSpc>
              <a:spcBef>
                <a:spcPts val="635"/>
              </a:spcBef>
              <a:buChar char="●"/>
              <a:tabLst>
                <a:tab pos="469265" algn="l"/>
              </a:tabLst>
            </a:pPr>
            <a:r>
              <a:rPr lang="en-US" sz="2000" dirty="0">
                <a:solidFill>
                  <a:srgbClr val="212121"/>
                </a:solidFill>
              </a:rPr>
              <a:t>A</a:t>
            </a:r>
            <a:r>
              <a:rPr lang="en-US" sz="2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bility to handle multi-source data streams</a:t>
            </a:r>
          </a:p>
          <a:p>
            <a:pPr marL="469265" indent="-335280">
              <a:lnSpc>
                <a:spcPct val="100000"/>
              </a:lnSpc>
              <a:spcBef>
                <a:spcPts val="635"/>
              </a:spcBef>
              <a:buChar char="●"/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Meeting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FAIR Standards to improve findability, accessibility, integration, and reusability across the NOAA data enterprise and beyond</a:t>
            </a:r>
            <a:endParaRPr sz="2000" dirty="0">
              <a:latin typeface="Calibri"/>
              <a:cs typeface="Calibri"/>
            </a:endParaRPr>
          </a:p>
          <a:p>
            <a:pPr marL="469900" marR="169545" indent="-335280">
              <a:lnSpc>
                <a:spcPct val="80000"/>
              </a:lnSpc>
              <a:spcBef>
                <a:spcPts val="1010"/>
              </a:spcBef>
              <a:buChar char="●"/>
              <a:tabLst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Providing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common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framework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lang="en-US" sz="2000" spc="10" dirty="0">
                <a:latin typeface="Calibri"/>
                <a:cs typeface="Calibri"/>
              </a:rPr>
              <a:t>across the NOAA data enterprise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9AFA2930-02B0-D2F7-3A0D-4E9EAA10B62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4596" y="2068901"/>
            <a:ext cx="2699974" cy="1100328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BA0552FF-7692-97B7-43C5-66100B3B33F1}"/>
              </a:ext>
            </a:extLst>
          </p:cNvPr>
          <p:cNvSpPr txBox="1">
            <a:spLocks/>
          </p:cNvSpPr>
          <p:nvPr/>
        </p:nvSpPr>
        <p:spPr>
          <a:xfrm>
            <a:off x="11881487" y="6538554"/>
            <a:ext cx="269240" cy="203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435"/>
                </a:lnSpc>
              </a:pPr>
              <a:t>2</a:t>
            </a:fld>
            <a:endParaRPr lang="en-US"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DCEE0C3-E53E-E578-8BE2-61C07FD28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2156" y="306540"/>
            <a:ext cx="35661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900" b="1" spc="-10" dirty="0">
                <a:latin typeface="Calibri"/>
                <a:cs typeface="Calibri"/>
              </a:rPr>
              <a:t>Objective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9EC105B-CF66-1C68-4BFF-EEA5D940983D}"/>
              </a:ext>
            </a:extLst>
          </p:cNvPr>
          <p:cNvSpPr txBox="1"/>
          <p:nvPr/>
        </p:nvSpPr>
        <p:spPr>
          <a:xfrm>
            <a:off x="1229989" y="1094196"/>
            <a:ext cx="9928860" cy="31692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1775">
              <a:lnSpc>
                <a:spcPct val="114999"/>
              </a:lnSpc>
              <a:spcBef>
                <a:spcPts val="95"/>
              </a:spcBef>
            </a:pPr>
            <a:r>
              <a:rPr sz="2000" b="1" dirty="0">
                <a:latin typeface="Calibri"/>
                <a:cs typeface="Calibri"/>
              </a:rPr>
              <a:t>Objective: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rapidly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transform NOAA’s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infrastructure 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tools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archive,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access,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usability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ocean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unlock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potential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future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observations.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 dirty="0">
              <a:latin typeface="Calibri"/>
              <a:cs typeface="Calibri"/>
            </a:endParaRPr>
          </a:p>
          <a:p>
            <a:pPr marL="12700" marR="5080">
              <a:lnSpc>
                <a:spcPct val="114999"/>
              </a:lnSpc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Initiative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 </a:t>
            </a:r>
            <a:r>
              <a:rPr lang="en-US" sz="2000" dirty="0">
                <a:latin typeface="Calibri"/>
                <a:cs typeface="Calibri"/>
              </a:rPr>
              <a:t>build off AQUAVIEW’s existing </a:t>
            </a:r>
            <a:r>
              <a:rPr sz="2000" i="1" dirty="0">
                <a:latin typeface="Calibri"/>
                <a:cs typeface="Calibri"/>
              </a:rPr>
              <a:t>federated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platform</a:t>
            </a:r>
            <a:r>
              <a:rPr sz="2000" i="1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fully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leverage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cloud, </a:t>
            </a:r>
            <a:r>
              <a:rPr sz="2000" dirty="0">
                <a:latin typeface="Calibri"/>
                <a:cs typeface="Calibri"/>
              </a:rPr>
              <a:t>resulting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expanded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NOAA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critical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decision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support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contexts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climate </a:t>
            </a:r>
            <a:r>
              <a:rPr sz="2000" dirty="0">
                <a:latin typeface="Calibri"/>
                <a:cs typeface="Calibri"/>
              </a:rPr>
              <a:t>adaptation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ecosystem resilience.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centralized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access 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NOAA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Fisheries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petabyte-sized </a:t>
            </a:r>
            <a:r>
              <a:rPr sz="2000" dirty="0">
                <a:latin typeface="Calibri"/>
                <a:cs typeface="Calibri"/>
              </a:rPr>
              <a:t>holdings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scientists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resource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managers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 be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able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comprehensively</a:t>
            </a:r>
            <a:r>
              <a:rPr sz="20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and</a:t>
            </a:r>
            <a:r>
              <a:rPr sz="2000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more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quickly</a:t>
            </a:r>
            <a:r>
              <a:rPr lang="en-US" sz="20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find and take advantage of disparate data for report generation, analysis, and other needs as identified as the Data Assembly Hub comes online.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012903A-BE86-C507-A2E7-FA968A672F9E}"/>
              </a:ext>
            </a:extLst>
          </p:cNvPr>
          <p:cNvSpPr txBox="1">
            <a:spLocks/>
          </p:cNvSpPr>
          <p:nvPr/>
        </p:nvSpPr>
        <p:spPr>
          <a:xfrm>
            <a:off x="11881487" y="6538554"/>
            <a:ext cx="269240" cy="203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lang="en-US" spc="-25" smtClean="0"/>
              <a:pPr marL="38100">
                <a:lnSpc>
                  <a:spcPts val="1435"/>
                </a:lnSpc>
              </a:pPr>
              <a:t>3</a:t>
            </a:fld>
            <a:endParaRPr lang="en-US"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20FD22-6CAC-0A62-2E2A-A31838CE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25" y="381000"/>
            <a:ext cx="11341614" cy="615553"/>
          </a:xfrm>
        </p:spPr>
        <p:txBody>
          <a:bodyPr/>
          <a:lstStyle/>
          <a:p>
            <a:r>
              <a:rPr lang="en-US" dirty="0"/>
              <a:t>Two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83394-51B1-52D1-231E-E279C262B100}"/>
              </a:ext>
            </a:extLst>
          </p:cNvPr>
          <p:cNvSpPr txBox="1"/>
          <p:nvPr/>
        </p:nvSpPr>
        <p:spPr>
          <a:xfrm>
            <a:off x="415325" y="1143000"/>
            <a:ext cx="59194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AQUAVIEW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Prototype system developed as a metadata aggregator and API ecosystem for NOAA data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Uses S3 as data repository with MongoDB as metadata library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Proven system looking to expand data for testing and use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Data Assembly Hub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System beginning development in September 2023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Will provide repeatable data pipelines for report/archive package generation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Will operate with AQUAVIEW as metadata repository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Will generate metadata on ingest and provide AI ready data for use via AQUAVIEW’s API ecosystem</a:t>
            </a:r>
          </a:p>
          <a:p>
            <a:pPr algn="l" rtl="0"/>
            <a:endParaRPr lang="en-US" dirty="0"/>
          </a:p>
        </p:txBody>
      </p:sp>
      <p:pic>
        <p:nvPicPr>
          <p:cNvPr id="9" name="Picture 8" descr="A diagram of a product&#10;&#10;Description automatically generated with low confidence">
            <a:extLst>
              <a:ext uri="{FF2B5EF4-FFF2-40B4-BE49-F238E27FC236}">
                <a16:creationId xmlns:a16="http://schemas.microsoft.com/office/drawing/2014/main" id="{9B88E869-F9FD-1638-E46C-2B44A449F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4"/>
          <a:stretch/>
        </p:blipFill>
        <p:spPr>
          <a:xfrm>
            <a:off x="6272543" y="1828800"/>
            <a:ext cx="585216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4">
            <a:extLst>
              <a:ext uri="{FF2B5EF4-FFF2-40B4-BE49-F238E27FC236}">
                <a16:creationId xmlns:a16="http://schemas.microsoft.com/office/drawing/2014/main" id="{37AF437E-4790-C5D0-6D32-DEC9D10DB8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987" y="-233679"/>
            <a:ext cx="11341614" cy="810799"/>
          </a:xfrm>
          <a:prstGeom prst="rect">
            <a:avLst/>
          </a:prstGeom>
          <a:ln>
            <a:noFill/>
          </a:ln>
        </p:spPr>
        <p:txBody>
          <a:bodyPr vert="horz" wrap="square" lIns="0" tIns="376238" rIns="0" bIns="0" rtlCol="0">
            <a:spAutoFit/>
          </a:bodyPr>
          <a:lstStyle/>
          <a:p>
            <a:pPr marL="2787015">
              <a:lnSpc>
                <a:spcPct val="100000"/>
              </a:lnSpc>
              <a:spcBef>
                <a:spcPts val="95"/>
              </a:spcBef>
            </a:pPr>
            <a:r>
              <a:rPr lang="en-US" sz="2800" dirty="0">
                <a:latin typeface="Cambria"/>
                <a:cs typeface="Cambria"/>
              </a:rPr>
              <a:t>AQUAVIEW’s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lang="en-US" sz="2800" spc="-75" dirty="0">
                <a:latin typeface="Cambria"/>
                <a:cs typeface="Cambria"/>
              </a:rPr>
              <a:t>Current </a:t>
            </a:r>
            <a:r>
              <a:rPr sz="2800" dirty="0">
                <a:latin typeface="Cambria"/>
                <a:cs typeface="Cambria"/>
              </a:rPr>
              <a:t>Data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Delivery</a:t>
            </a:r>
            <a:r>
              <a:rPr sz="2800" spc="-7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Model</a:t>
            </a:r>
            <a:endParaRPr sz="2800" dirty="0">
              <a:latin typeface="Cambria"/>
              <a:cs typeface="Cambria"/>
            </a:endParaRPr>
          </a:p>
        </p:txBody>
      </p:sp>
      <p:pic>
        <p:nvPicPr>
          <p:cNvPr id="11" name="object 11">
            <a:extLst>
              <a:ext uri="{FF2B5EF4-FFF2-40B4-BE49-F238E27FC236}">
                <a16:creationId xmlns:a16="http://schemas.microsoft.com/office/drawing/2014/main" id="{57CE7170-7734-5D63-4A95-5A257E4639F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080" y="2412560"/>
            <a:ext cx="1985771" cy="132892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object 12">
            <a:extLst>
              <a:ext uri="{FF2B5EF4-FFF2-40B4-BE49-F238E27FC236}">
                <a16:creationId xmlns:a16="http://schemas.microsoft.com/office/drawing/2014/main" id="{1E2FC9D6-4E76-A245-5BFD-C35CFFDA3C1F}"/>
              </a:ext>
            </a:extLst>
          </p:cNvPr>
          <p:cNvGrpSpPr/>
          <p:nvPr/>
        </p:nvGrpSpPr>
        <p:grpSpPr>
          <a:xfrm>
            <a:off x="5214260" y="3419314"/>
            <a:ext cx="2037714" cy="657225"/>
            <a:chOff x="4826508" y="3994403"/>
            <a:chExt cx="2037714" cy="657225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02F5537A-3094-0FF9-42AA-E7C5882DB029}"/>
                </a:ext>
              </a:extLst>
            </p:cNvPr>
            <p:cNvSpPr/>
            <p:nvPr/>
          </p:nvSpPr>
          <p:spPr>
            <a:xfrm>
              <a:off x="4832604" y="4000499"/>
              <a:ext cx="2025650" cy="645160"/>
            </a:xfrm>
            <a:custGeom>
              <a:avLst/>
              <a:gdLst/>
              <a:ahLst/>
              <a:cxnLst/>
              <a:rect l="l" t="t" r="r" b="b"/>
              <a:pathLst>
                <a:path w="2025650" h="645160">
                  <a:moveTo>
                    <a:pt x="1012697" y="0"/>
                  </a:moveTo>
                  <a:lnTo>
                    <a:pt x="943362" y="743"/>
                  </a:lnTo>
                  <a:lnTo>
                    <a:pt x="875281" y="2942"/>
                  </a:lnTo>
                  <a:lnTo>
                    <a:pt x="808604" y="6548"/>
                  </a:lnTo>
                  <a:lnTo>
                    <a:pt x="743483" y="11513"/>
                  </a:lnTo>
                  <a:lnTo>
                    <a:pt x="680068" y="17790"/>
                  </a:lnTo>
                  <a:lnTo>
                    <a:pt x="618511" y="25329"/>
                  </a:lnTo>
                  <a:lnTo>
                    <a:pt x="558961" y="34084"/>
                  </a:lnTo>
                  <a:lnTo>
                    <a:pt x="501570" y="44006"/>
                  </a:lnTo>
                  <a:lnTo>
                    <a:pt x="446489" y="55048"/>
                  </a:lnTo>
                  <a:lnTo>
                    <a:pt x="393869" y="67160"/>
                  </a:lnTo>
                  <a:lnTo>
                    <a:pt x="343860" y="80296"/>
                  </a:lnTo>
                  <a:lnTo>
                    <a:pt x="296613" y="94407"/>
                  </a:lnTo>
                  <a:lnTo>
                    <a:pt x="252279" y="109444"/>
                  </a:lnTo>
                  <a:lnTo>
                    <a:pt x="211009" y="125362"/>
                  </a:lnTo>
                  <a:lnTo>
                    <a:pt x="172953" y="142110"/>
                  </a:lnTo>
                  <a:lnTo>
                    <a:pt x="138263" y="159641"/>
                  </a:lnTo>
                  <a:lnTo>
                    <a:pt x="79583" y="196862"/>
                  </a:lnTo>
                  <a:lnTo>
                    <a:pt x="36174" y="236638"/>
                  </a:lnTo>
                  <a:lnTo>
                    <a:pt x="9244" y="278588"/>
                  </a:lnTo>
                  <a:lnTo>
                    <a:pt x="0" y="322325"/>
                  </a:lnTo>
                  <a:lnTo>
                    <a:pt x="2336" y="344394"/>
                  </a:lnTo>
                  <a:lnTo>
                    <a:pt x="20574" y="387285"/>
                  </a:lnTo>
                  <a:lnTo>
                    <a:pt x="55894" y="428197"/>
                  </a:lnTo>
                  <a:lnTo>
                    <a:pt x="107089" y="466743"/>
                  </a:lnTo>
                  <a:lnTo>
                    <a:pt x="172953" y="502541"/>
                  </a:lnTo>
                  <a:lnTo>
                    <a:pt x="211009" y="519289"/>
                  </a:lnTo>
                  <a:lnTo>
                    <a:pt x="252279" y="535207"/>
                  </a:lnTo>
                  <a:lnTo>
                    <a:pt x="296613" y="550244"/>
                  </a:lnTo>
                  <a:lnTo>
                    <a:pt x="343860" y="564355"/>
                  </a:lnTo>
                  <a:lnTo>
                    <a:pt x="393869" y="577491"/>
                  </a:lnTo>
                  <a:lnTo>
                    <a:pt x="446489" y="589603"/>
                  </a:lnTo>
                  <a:lnTo>
                    <a:pt x="501570" y="600645"/>
                  </a:lnTo>
                  <a:lnTo>
                    <a:pt x="558961" y="610567"/>
                  </a:lnTo>
                  <a:lnTo>
                    <a:pt x="618511" y="619322"/>
                  </a:lnTo>
                  <a:lnTo>
                    <a:pt x="680068" y="626861"/>
                  </a:lnTo>
                  <a:lnTo>
                    <a:pt x="743483" y="633138"/>
                  </a:lnTo>
                  <a:lnTo>
                    <a:pt x="808604" y="638103"/>
                  </a:lnTo>
                  <a:lnTo>
                    <a:pt x="875281" y="641709"/>
                  </a:lnTo>
                  <a:lnTo>
                    <a:pt x="943362" y="643908"/>
                  </a:lnTo>
                  <a:lnTo>
                    <a:pt x="1012697" y="644651"/>
                  </a:lnTo>
                  <a:lnTo>
                    <a:pt x="1082033" y="643908"/>
                  </a:lnTo>
                  <a:lnTo>
                    <a:pt x="1150114" y="641709"/>
                  </a:lnTo>
                  <a:lnTo>
                    <a:pt x="1216791" y="638103"/>
                  </a:lnTo>
                  <a:lnTo>
                    <a:pt x="1281912" y="633138"/>
                  </a:lnTo>
                  <a:lnTo>
                    <a:pt x="1345327" y="626861"/>
                  </a:lnTo>
                  <a:lnTo>
                    <a:pt x="1406884" y="619322"/>
                  </a:lnTo>
                  <a:lnTo>
                    <a:pt x="1466434" y="610567"/>
                  </a:lnTo>
                  <a:lnTo>
                    <a:pt x="1523825" y="600645"/>
                  </a:lnTo>
                  <a:lnTo>
                    <a:pt x="1578906" y="589603"/>
                  </a:lnTo>
                  <a:lnTo>
                    <a:pt x="1631526" y="577491"/>
                  </a:lnTo>
                  <a:lnTo>
                    <a:pt x="1681535" y="564355"/>
                  </a:lnTo>
                  <a:lnTo>
                    <a:pt x="1728782" y="550244"/>
                  </a:lnTo>
                  <a:lnTo>
                    <a:pt x="1773116" y="535207"/>
                  </a:lnTo>
                  <a:lnTo>
                    <a:pt x="1814386" y="519289"/>
                  </a:lnTo>
                  <a:lnTo>
                    <a:pt x="1852442" y="502541"/>
                  </a:lnTo>
                  <a:lnTo>
                    <a:pt x="1887132" y="485010"/>
                  </a:lnTo>
                  <a:lnTo>
                    <a:pt x="1945812" y="447789"/>
                  </a:lnTo>
                  <a:lnTo>
                    <a:pt x="1989221" y="408013"/>
                  </a:lnTo>
                  <a:lnTo>
                    <a:pt x="2016151" y="366063"/>
                  </a:lnTo>
                  <a:lnTo>
                    <a:pt x="2025395" y="322325"/>
                  </a:lnTo>
                  <a:lnTo>
                    <a:pt x="2023059" y="300257"/>
                  </a:lnTo>
                  <a:lnTo>
                    <a:pt x="2004821" y="257366"/>
                  </a:lnTo>
                  <a:lnTo>
                    <a:pt x="1969501" y="216454"/>
                  </a:lnTo>
                  <a:lnTo>
                    <a:pt x="1918306" y="177908"/>
                  </a:lnTo>
                  <a:lnTo>
                    <a:pt x="1852442" y="142110"/>
                  </a:lnTo>
                  <a:lnTo>
                    <a:pt x="1814386" y="125362"/>
                  </a:lnTo>
                  <a:lnTo>
                    <a:pt x="1773116" y="109444"/>
                  </a:lnTo>
                  <a:lnTo>
                    <a:pt x="1728782" y="94407"/>
                  </a:lnTo>
                  <a:lnTo>
                    <a:pt x="1681535" y="80296"/>
                  </a:lnTo>
                  <a:lnTo>
                    <a:pt x="1631526" y="67160"/>
                  </a:lnTo>
                  <a:lnTo>
                    <a:pt x="1578906" y="55048"/>
                  </a:lnTo>
                  <a:lnTo>
                    <a:pt x="1523825" y="44006"/>
                  </a:lnTo>
                  <a:lnTo>
                    <a:pt x="1466434" y="34084"/>
                  </a:lnTo>
                  <a:lnTo>
                    <a:pt x="1406884" y="25329"/>
                  </a:lnTo>
                  <a:lnTo>
                    <a:pt x="1345327" y="17790"/>
                  </a:lnTo>
                  <a:lnTo>
                    <a:pt x="1281912" y="11513"/>
                  </a:lnTo>
                  <a:lnTo>
                    <a:pt x="1216791" y="6548"/>
                  </a:lnTo>
                  <a:lnTo>
                    <a:pt x="1150114" y="2942"/>
                  </a:lnTo>
                  <a:lnTo>
                    <a:pt x="1082033" y="743"/>
                  </a:lnTo>
                  <a:lnTo>
                    <a:pt x="1012697" y="0"/>
                  </a:lnTo>
                  <a:close/>
                </a:path>
              </a:pathLst>
            </a:custGeom>
            <a:solidFill>
              <a:srgbClr val="3493B9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pPr algn="l" rtl="0"/>
              <a:endParaRPr dirty="0"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B96A46DD-0D68-95EF-7FAD-B3DADE997ACC}"/>
                </a:ext>
              </a:extLst>
            </p:cNvPr>
            <p:cNvSpPr/>
            <p:nvPr/>
          </p:nvSpPr>
          <p:spPr>
            <a:xfrm>
              <a:off x="4832604" y="4000499"/>
              <a:ext cx="2025650" cy="645160"/>
            </a:xfrm>
            <a:custGeom>
              <a:avLst/>
              <a:gdLst/>
              <a:ahLst/>
              <a:cxnLst/>
              <a:rect l="l" t="t" r="r" b="b"/>
              <a:pathLst>
                <a:path w="2025650" h="645160">
                  <a:moveTo>
                    <a:pt x="0" y="322325"/>
                  </a:moveTo>
                  <a:lnTo>
                    <a:pt x="9244" y="278588"/>
                  </a:lnTo>
                  <a:lnTo>
                    <a:pt x="36174" y="236638"/>
                  </a:lnTo>
                  <a:lnTo>
                    <a:pt x="79583" y="196862"/>
                  </a:lnTo>
                  <a:lnTo>
                    <a:pt x="138263" y="159641"/>
                  </a:lnTo>
                  <a:lnTo>
                    <a:pt x="172953" y="142110"/>
                  </a:lnTo>
                  <a:lnTo>
                    <a:pt x="211009" y="125362"/>
                  </a:lnTo>
                  <a:lnTo>
                    <a:pt x="252279" y="109444"/>
                  </a:lnTo>
                  <a:lnTo>
                    <a:pt x="296613" y="94407"/>
                  </a:lnTo>
                  <a:lnTo>
                    <a:pt x="343860" y="80296"/>
                  </a:lnTo>
                  <a:lnTo>
                    <a:pt x="393869" y="67160"/>
                  </a:lnTo>
                  <a:lnTo>
                    <a:pt x="446489" y="55048"/>
                  </a:lnTo>
                  <a:lnTo>
                    <a:pt x="501570" y="44006"/>
                  </a:lnTo>
                  <a:lnTo>
                    <a:pt x="558961" y="34084"/>
                  </a:lnTo>
                  <a:lnTo>
                    <a:pt x="618511" y="25329"/>
                  </a:lnTo>
                  <a:lnTo>
                    <a:pt x="680068" y="17790"/>
                  </a:lnTo>
                  <a:lnTo>
                    <a:pt x="743483" y="11513"/>
                  </a:lnTo>
                  <a:lnTo>
                    <a:pt x="808604" y="6548"/>
                  </a:lnTo>
                  <a:lnTo>
                    <a:pt x="875281" y="2942"/>
                  </a:lnTo>
                  <a:lnTo>
                    <a:pt x="943362" y="743"/>
                  </a:lnTo>
                  <a:lnTo>
                    <a:pt x="1012697" y="0"/>
                  </a:lnTo>
                  <a:lnTo>
                    <a:pt x="1082033" y="743"/>
                  </a:lnTo>
                  <a:lnTo>
                    <a:pt x="1150114" y="2942"/>
                  </a:lnTo>
                  <a:lnTo>
                    <a:pt x="1216791" y="6548"/>
                  </a:lnTo>
                  <a:lnTo>
                    <a:pt x="1281912" y="11513"/>
                  </a:lnTo>
                  <a:lnTo>
                    <a:pt x="1345327" y="17790"/>
                  </a:lnTo>
                  <a:lnTo>
                    <a:pt x="1406884" y="25329"/>
                  </a:lnTo>
                  <a:lnTo>
                    <a:pt x="1466434" y="34084"/>
                  </a:lnTo>
                  <a:lnTo>
                    <a:pt x="1523825" y="44006"/>
                  </a:lnTo>
                  <a:lnTo>
                    <a:pt x="1578906" y="55048"/>
                  </a:lnTo>
                  <a:lnTo>
                    <a:pt x="1631526" y="67160"/>
                  </a:lnTo>
                  <a:lnTo>
                    <a:pt x="1681535" y="80296"/>
                  </a:lnTo>
                  <a:lnTo>
                    <a:pt x="1728782" y="94407"/>
                  </a:lnTo>
                  <a:lnTo>
                    <a:pt x="1773116" y="109444"/>
                  </a:lnTo>
                  <a:lnTo>
                    <a:pt x="1814386" y="125362"/>
                  </a:lnTo>
                  <a:lnTo>
                    <a:pt x="1852442" y="142110"/>
                  </a:lnTo>
                  <a:lnTo>
                    <a:pt x="1887132" y="159641"/>
                  </a:lnTo>
                  <a:lnTo>
                    <a:pt x="1945812" y="196862"/>
                  </a:lnTo>
                  <a:lnTo>
                    <a:pt x="1989221" y="236638"/>
                  </a:lnTo>
                  <a:lnTo>
                    <a:pt x="2016151" y="278588"/>
                  </a:lnTo>
                  <a:lnTo>
                    <a:pt x="2025395" y="322325"/>
                  </a:lnTo>
                  <a:lnTo>
                    <a:pt x="2023059" y="344394"/>
                  </a:lnTo>
                  <a:lnTo>
                    <a:pt x="2004821" y="387285"/>
                  </a:lnTo>
                  <a:lnTo>
                    <a:pt x="1969501" y="428197"/>
                  </a:lnTo>
                  <a:lnTo>
                    <a:pt x="1918306" y="466743"/>
                  </a:lnTo>
                  <a:lnTo>
                    <a:pt x="1852442" y="502541"/>
                  </a:lnTo>
                  <a:lnTo>
                    <a:pt x="1814386" y="519289"/>
                  </a:lnTo>
                  <a:lnTo>
                    <a:pt x="1773116" y="535207"/>
                  </a:lnTo>
                  <a:lnTo>
                    <a:pt x="1728782" y="550244"/>
                  </a:lnTo>
                  <a:lnTo>
                    <a:pt x="1681535" y="564355"/>
                  </a:lnTo>
                  <a:lnTo>
                    <a:pt x="1631526" y="577491"/>
                  </a:lnTo>
                  <a:lnTo>
                    <a:pt x="1578906" y="589603"/>
                  </a:lnTo>
                  <a:lnTo>
                    <a:pt x="1523825" y="600645"/>
                  </a:lnTo>
                  <a:lnTo>
                    <a:pt x="1466434" y="610567"/>
                  </a:lnTo>
                  <a:lnTo>
                    <a:pt x="1406884" y="619322"/>
                  </a:lnTo>
                  <a:lnTo>
                    <a:pt x="1345327" y="626861"/>
                  </a:lnTo>
                  <a:lnTo>
                    <a:pt x="1281912" y="633138"/>
                  </a:lnTo>
                  <a:lnTo>
                    <a:pt x="1216791" y="638103"/>
                  </a:lnTo>
                  <a:lnTo>
                    <a:pt x="1150114" y="641709"/>
                  </a:lnTo>
                  <a:lnTo>
                    <a:pt x="1082033" y="643908"/>
                  </a:lnTo>
                  <a:lnTo>
                    <a:pt x="1012697" y="644651"/>
                  </a:lnTo>
                  <a:lnTo>
                    <a:pt x="943362" y="643908"/>
                  </a:lnTo>
                  <a:lnTo>
                    <a:pt x="875281" y="641709"/>
                  </a:lnTo>
                  <a:lnTo>
                    <a:pt x="808604" y="638103"/>
                  </a:lnTo>
                  <a:lnTo>
                    <a:pt x="743483" y="633138"/>
                  </a:lnTo>
                  <a:lnTo>
                    <a:pt x="680068" y="626861"/>
                  </a:lnTo>
                  <a:lnTo>
                    <a:pt x="618511" y="619322"/>
                  </a:lnTo>
                  <a:lnTo>
                    <a:pt x="558961" y="610567"/>
                  </a:lnTo>
                  <a:lnTo>
                    <a:pt x="501570" y="600645"/>
                  </a:lnTo>
                  <a:lnTo>
                    <a:pt x="446489" y="589603"/>
                  </a:lnTo>
                  <a:lnTo>
                    <a:pt x="393869" y="577491"/>
                  </a:lnTo>
                  <a:lnTo>
                    <a:pt x="343860" y="564355"/>
                  </a:lnTo>
                  <a:lnTo>
                    <a:pt x="296613" y="550244"/>
                  </a:lnTo>
                  <a:lnTo>
                    <a:pt x="252279" y="535207"/>
                  </a:lnTo>
                  <a:lnTo>
                    <a:pt x="211009" y="519289"/>
                  </a:lnTo>
                  <a:lnTo>
                    <a:pt x="172953" y="502541"/>
                  </a:lnTo>
                  <a:lnTo>
                    <a:pt x="138263" y="485010"/>
                  </a:lnTo>
                  <a:lnTo>
                    <a:pt x="79583" y="447789"/>
                  </a:lnTo>
                  <a:lnTo>
                    <a:pt x="36174" y="408013"/>
                  </a:lnTo>
                  <a:lnTo>
                    <a:pt x="9244" y="366063"/>
                  </a:lnTo>
                  <a:lnTo>
                    <a:pt x="0" y="322325"/>
                  </a:lnTo>
                  <a:close/>
                </a:path>
              </a:pathLst>
            </a:custGeom>
            <a:ln w="12191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pPr algn="l" rtl="0"/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8F4A2BD3-4700-0AC3-5818-F77F9AC49233}"/>
              </a:ext>
            </a:extLst>
          </p:cNvPr>
          <p:cNvSpPr txBox="1"/>
          <p:nvPr/>
        </p:nvSpPr>
        <p:spPr>
          <a:xfrm>
            <a:off x="5441210" y="3595461"/>
            <a:ext cx="1717039" cy="314960"/>
          </a:xfrm>
          <a:prstGeom prst="rect">
            <a:avLst/>
          </a:prstGeom>
          <a:ln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latin typeface="Calibri"/>
                <a:cs typeface="Calibri"/>
              </a:rPr>
              <a:t>External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Partners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603F8B53-6BFA-BA11-A89B-D36D77104A8A}"/>
              </a:ext>
            </a:extLst>
          </p:cNvPr>
          <p:cNvSpPr/>
          <p:nvPr/>
        </p:nvSpPr>
        <p:spPr>
          <a:xfrm>
            <a:off x="6756134" y="1026037"/>
            <a:ext cx="1434948" cy="1698216"/>
          </a:xfrm>
          <a:custGeom>
            <a:avLst/>
            <a:gdLst/>
            <a:ahLst/>
            <a:cxnLst/>
            <a:rect l="l" t="t" r="r" b="b"/>
            <a:pathLst>
              <a:path w="1841500" h="1487170">
                <a:moveTo>
                  <a:pt x="0" y="0"/>
                </a:moveTo>
                <a:lnTo>
                  <a:pt x="49301" y="1312"/>
                </a:lnTo>
                <a:lnTo>
                  <a:pt x="98485" y="5190"/>
                </a:lnTo>
                <a:lnTo>
                  <a:pt x="147435" y="11540"/>
                </a:lnTo>
                <a:lnTo>
                  <a:pt x="196033" y="20272"/>
                </a:lnTo>
                <a:lnTo>
                  <a:pt x="244162" y="31293"/>
                </a:lnTo>
                <a:lnTo>
                  <a:pt x="291705" y="44513"/>
                </a:lnTo>
                <a:lnTo>
                  <a:pt x="338544" y="59839"/>
                </a:lnTo>
                <a:lnTo>
                  <a:pt x="384562" y="77180"/>
                </a:lnTo>
                <a:lnTo>
                  <a:pt x="429641" y="96444"/>
                </a:lnTo>
                <a:lnTo>
                  <a:pt x="473665" y="117541"/>
                </a:lnTo>
                <a:lnTo>
                  <a:pt x="516517" y="140377"/>
                </a:lnTo>
                <a:lnTo>
                  <a:pt x="558078" y="164863"/>
                </a:lnTo>
                <a:lnTo>
                  <a:pt x="598231" y="190905"/>
                </a:lnTo>
                <a:lnTo>
                  <a:pt x="636860" y="218413"/>
                </a:lnTo>
                <a:lnTo>
                  <a:pt x="673846" y="247294"/>
                </a:lnTo>
                <a:lnTo>
                  <a:pt x="709073" y="277458"/>
                </a:lnTo>
                <a:lnTo>
                  <a:pt x="742424" y="308812"/>
                </a:lnTo>
                <a:lnTo>
                  <a:pt x="773781" y="341266"/>
                </a:lnTo>
                <a:lnTo>
                  <a:pt x="803026" y="374727"/>
                </a:lnTo>
                <a:lnTo>
                  <a:pt x="830043" y="409104"/>
                </a:lnTo>
                <a:lnTo>
                  <a:pt x="854714" y="444305"/>
                </a:lnTo>
                <a:lnTo>
                  <a:pt x="876921" y="480240"/>
                </a:lnTo>
                <a:lnTo>
                  <a:pt x="896548" y="516815"/>
                </a:lnTo>
                <a:lnTo>
                  <a:pt x="913478" y="553939"/>
                </a:lnTo>
                <a:lnTo>
                  <a:pt x="927592" y="591522"/>
                </a:lnTo>
                <a:lnTo>
                  <a:pt x="938774" y="629471"/>
                </a:lnTo>
                <a:lnTo>
                  <a:pt x="946907" y="667695"/>
                </a:lnTo>
                <a:lnTo>
                  <a:pt x="951872" y="706102"/>
                </a:lnTo>
                <a:lnTo>
                  <a:pt x="953554" y="744601"/>
                </a:lnTo>
                <a:lnTo>
                  <a:pt x="955318" y="784047"/>
                </a:lnTo>
                <a:lnTo>
                  <a:pt x="960528" y="823396"/>
                </a:lnTo>
                <a:lnTo>
                  <a:pt x="969057" y="862547"/>
                </a:lnTo>
                <a:lnTo>
                  <a:pt x="980778" y="901403"/>
                </a:lnTo>
                <a:lnTo>
                  <a:pt x="995567" y="939865"/>
                </a:lnTo>
                <a:lnTo>
                  <a:pt x="1013295" y="977834"/>
                </a:lnTo>
                <a:lnTo>
                  <a:pt x="1033838" y="1015212"/>
                </a:lnTo>
                <a:lnTo>
                  <a:pt x="1057069" y="1051900"/>
                </a:lnTo>
                <a:lnTo>
                  <a:pt x="1082862" y="1087800"/>
                </a:lnTo>
                <a:lnTo>
                  <a:pt x="1111090" y="1122813"/>
                </a:lnTo>
                <a:lnTo>
                  <a:pt x="1141628" y="1156841"/>
                </a:lnTo>
                <a:lnTo>
                  <a:pt x="1174349" y="1189786"/>
                </a:lnTo>
                <a:lnTo>
                  <a:pt x="1209127" y="1221547"/>
                </a:lnTo>
                <a:lnTo>
                  <a:pt x="1245836" y="1252028"/>
                </a:lnTo>
                <a:lnTo>
                  <a:pt x="1284350" y="1281130"/>
                </a:lnTo>
                <a:lnTo>
                  <a:pt x="1324542" y="1308753"/>
                </a:lnTo>
                <a:lnTo>
                  <a:pt x="1366287" y="1334800"/>
                </a:lnTo>
                <a:lnTo>
                  <a:pt x="1409457" y="1359171"/>
                </a:lnTo>
                <a:lnTo>
                  <a:pt x="1453928" y="1381769"/>
                </a:lnTo>
                <a:lnTo>
                  <a:pt x="1499572" y="1402495"/>
                </a:lnTo>
                <a:lnTo>
                  <a:pt x="1546264" y="1421250"/>
                </a:lnTo>
                <a:lnTo>
                  <a:pt x="1593877" y="1437936"/>
                </a:lnTo>
                <a:lnTo>
                  <a:pt x="1642286" y="1452454"/>
                </a:lnTo>
                <a:lnTo>
                  <a:pt x="1691363" y="1464706"/>
                </a:lnTo>
                <a:lnTo>
                  <a:pt x="1740983" y="1474593"/>
                </a:lnTo>
                <a:lnTo>
                  <a:pt x="1791020" y="1482016"/>
                </a:lnTo>
                <a:lnTo>
                  <a:pt x="1841347" y="1486877"/>
                </a:lnTo>
              </a:path>
            </a:pathLst>
          </a:custGeom>
          <a:ln w="25908">
            <a:solidFill>
              <a:schemeClr val="tx1"/>
            </a:solidFill>
            <a:tailEnd type="triangle"/>
          </a:ln>
        </p:spPr>
        <p:txBody>
          <a:bodyPr wrap="square" lIns="0" tIns="0" rIns="0" bIns="0" rtlCol="0"/>
          <a:lstStyle/>
          <a:p>
            <a:pPr algn="l" rtl="0"/>
            <a:endParaRPr dirty="0"/>
          </a:p>
        </p:txBody>
      </p:sp>
      <p:grpSp>
        <p:nvGrpSpPr>
          <p:cNvPr id="19" name="object 20">
            <a:extLst>
              <a:ext uri="{FF2B5EF4-FFF2-40B4-BE49-F238E27FC236}">
                <a16:creationId xmlns:a16="http://schemas.microsoft.com/office/drawing/2014/main" id="{BE106952-D46D-DCF3-0AA0-9CB78582A38F}"/>
              </a:ext>
            </a:extLst>
          </p:cNvPr>
          <p:cNvGrpSpPr/>
          <p:nvPr/>
        </p:nvGrpSpPr>
        <p:grpSpPr>
          <a:xfrm>
            <a:off x="5808110" y="822991"/>
            <a:ext cx="905764" cy="2517303"/>
            <a:chOff x="5364480" y="1389887"/>
            <a:chExt cx="905764" cy="2517303"/>
          </a:xfrm>
        </p:grpSpPr>
        <p:sp>
          <p:nvSpPr>
            <p:cNvPr id="20" name="object 21">
              <a:extLst>
                <a:ext uri="{FF2B5EF4-FFF2-40B4-BE49-F238E27FC236}">
                  <a16:creationId xmlns:a16="http://schemas.microsoft.com/office/drawing/2014/main" id="{8E023C56-AB3D-B371-48E1-04D60FED331C}"/>
                </a:ext>
              </a:extLst>
            </p:cNvPr>
            <p:cNvSpPr/>
            <p:nvPr/>
          </p:nvSpPr>
          <p:spPr>
            <a:xfrm>
              <a:off x="5364480" y="1389887"/>
              <a:ext cx="905510" cy="210820"/>
            </a:xfrm>
            <a:custGeom>
              <a:avLst/>
              <a:gdLst/>
              <a:ahLst/>
              <a:cxnLst/>
              <a:rect l="l" t="t" r="r" b="b"/>
              <a:pathLst>
                <a:path w="905510" h="210819">
                  <a:moveTo>
                    <a:pt x="452628" y="0"/>
                  </a:moveTo>
                  <a:lnTo>
                    <a:pt x="379210" y="1376"/>
                  </a:lnTo>
                  <a:lnTo>
                    <a:pt x="309564" y="5360"/>
                  </a:lnTo>
                  <a:lnTo>
                    <a:pt x="244621" y="11737"/>
                  </a:lnTo>
                  <a:lnTo>
                    <a:pt x="185314" y="20288"/>
                  </a:lnTo>
                  <a:lnTo>
                    <a:pt x="132573" y="30799"/>
                  </a:lnTo>
                  <a:lnTo>
                    <a:pt x="87332" y="43051"/>
                  </a:lnTo>
                  <a:lnTo>
                    <a:pt x="50522" y="56830"/>
                  </a:lnTo>
                  <a:lnTo>
                    <a:pt x="5924" y="88098"/>
                  </a:lnTo>
                  <a:lnTo>
                    <a:pt x="0" y="105155"/>
                  </a:lnTo>
                  <a:lnTo>
                    <a:pt x="5924" y="122213"/>
                  </a:lnTo>
                  <a:lnTo>
                    <a:pt x="50522" y="153481"/>
                  </a:lnTo>
                  <a:lnTo>
                    <a:pt x="87332" y="167260"/>
                  </a:lnTo>
                  <a:lnTo>
                    <a:pt x="132573" y="179512"/>
                  </a:lnTo>
                  <a:lnTo>
                    <a:pt x="185314" y="190023"/>
                  </a:lnTo>
                  <a:lnTo>
                    <a:pt x="244621" y="198574"/>
                  </a:lnTo>
                  <a:lnTo>
                    <a:pt x="309564" y="204951"/>
                  </a:lnTo>
                  <a:lnTo>
                    <a:pt x="379210" y="208935"/>
                  </a:lnTo>
                  <a:lnTo>
                    <a:pt x="452628" y="210311"/>
                  </a:lnTo>
                  <a:lnTo>
                    <a:pt x="526045" y="208935"/>
                  </a:lnTo>
                  <a:lnTo>
                    <a:pt x="595691" y="204951"/>
                  </a:lnTo>
                  <a:lnTo>
                    <a:pt x="660634" y="198574"/>
                  </a:lnTo>
                  <a:lnTo>
                    <a:pt x="719941" y="190023"/>
                  </a:lnTo>
                  <a:lnTo>
                    <a:pt x="772682" y="179512"/>
                  </a:lnTo>
                  <a:lnTo>
                    <a:pt x="817923" y="167260"/>
                  </a:lnTo>
                  <a:lnTo>
                    <a:pt x="854733" y="153481"/>
                  </a:lnTo>
                  <a:lnTo>
                    <a:pt x="899331" y="122213"/>
                  </a:lnTo>
                  <a:lnTo>
                    <a:pt x="905256" y="105155"/>
                  </a:lnTo>
                  <a:lnTo>
                    <a:pt x="899331" y="88098"/>
                  </a:lnTo>
                  <a:lnTo>
                    <a:pt x="854733" y="56830"/>
                  </a:lnTo>
                  <a:lnTo>
                    <a:pt x="817923" y="43051"/>
                  </a:lnTo>
                  <a:lnTo>
                    <a:pt x="772682" y="30799"/>
                  </a:lnTo>
                  <a:lnTo>
                    <a:pt x="719941" y="20288"/>
                  </a:lnTo>
                  <a:lnTo>
                    <a:pt x="660634" y="11737"/>
                  </a:lnTo>
                  <a:lnTo>
                    <a:pt x="595691" y="5360"/>
                  </a:lnTo>
                  <a:lnTo>
                    <a:pt x="526045" y="1376"/>
                  </a:lnTo>
                  <a:lnTo>
                    <a:pt x="452628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2">
              <a:extLst>
                <a:ext uri="{FF2B5EF4-FFF2-40B4-BE49-F238E27FC236}">
                  <a16:creationId xmlns:a16="http://schemas.microsoft.com/office/drawing/2014/main" id="{66EACEFA-8769-CCC5-5DC5-88FF5F6B1529}"/>
                </a:ext>
              </a:extLst>
            </p:cNvPr>
            <p:cNvSpPr/>
            <p:nvPr/>
          </p:nvSpPr>
          <p:spPr>
            <a:xfrm>
              <a:off x="5364480" y="1389887"/>
              <a:ext cx="905510" cy="210820"/>
            </a:xfrm>
            <a:custGeom>
              <a:avLst/>
              <a:gdLst/>
              <a:ahLst/>
              <a:cxnLst/>
              <a:rect l="l" t="t" r="r" b="b"/>
              <a:pathLst>
                <a:path w="905510" h="210819">
                  <a:moveTo>
                    <a:pt x="0" y="105155"/>
                  </a:moveTo>
                  <a:lnTo>
                    <a:pt x="23075" y="71918"/>
                  </a:lnTo>
                  <a:lnTo>
                    <a:pt x="87332" y="43051"/>
                  </a:lnTo>
                  <a:lnTo>
                    <a:pt x="132573" y="30799"/>
                  </a:lnTo>
                  <a:lnTo>
                    <a:pt x="185314" y="20288"/>
                  </a:lnTo>
                  <a:lnTo>
                    <a:pt x="244621" y="11737"/>
                  </a:lnTo>
                  <a:lnTo>
                    <a:pt x="309564" y="5360"/>
                  </a:lnTo>
                  <a:lnTo>
                    <a:pt x="379210" y="1376"/>
                  </a:lnTo>
                  <a:lnTo>
                    <a:pt x="452628" y="0"/>
                  </a:lnTo>
                  <a:lnTo>
                    <a:pt x="526045" y="1376"/>
                  </a:lnTo>
                  <a:lnTo>
                    <a:pt x="595691" y="5360"/>
                  </a:lnTo>
                  <a:lnTo>
                    <a:pt x="660634" y="11737"/>
                  </a:lnTo>
                  <a:lnTo>
                    <a:pt x="719941" y="20288"/>
                  </a:lnTo>
                  <a:lnTo>
                    <a:pt x="772682" y="30799"/>
                  </a:lnTo>
                  <a:lnTo>
                    <a:pt x="817923" y="43051"/>
                  </a:lnTo>
                  <a:lnTo>
                    <a:pt x="854733" y="56830"/>
                  </a:lnTo>
                  <a:lnTo>
                    <a:pt x="899331" y="88098"/>
                  </a:lnTo>
                  <a:lnTo>
                    <a:pt x="905256" y="105155"/>
                  </a:lnTo>
                  <a:lnTo>
                    <a:pt x="899331" y="122213"/>
                  </a:lnTo>
                  <a:lnTo>
                    <a:pt x="854733" y="153481"/>
                  </a:lnTo>
                  <a:lnTo>
                    <a:pt x="817923" y="167260"/>
                  </a:lnTo>
                  <a:lnTo>
                    <a:pt x="772682" y="179512"/>
                  </a:lnTo>
                  <a:lnTo>
                    <a:pt x="719941" y="190023"/>
                  </a:lnTo>
                  <a:lnTo>
                    <a:pt x="660634" y="198574"/>
                  </a:lnTo>
                  <a:lnTo>
                    <a:pt x="595691" y="204951"/>
                  </a:lnTo>
                  <a:lnTo>
                    <a:pt x="526045" y="208935"/>
                  </a:lnTo>
                  <a:lnTo>
                    <a:pt x="452628" y="210311"/>
                  </a:lnTo>
                  <a:lnTo>
                    <a:pt x="379210" y="208935"/>
                  </a:lnTo>
                  <a:lnTo>
                    <a:pt x="309564" y="204951"/>
                  </a:lnTo>
                  <a:lnTo>
                    <a:pt x="244621" y="198574"/>
                  </a:lnTo>
                  <a:lnTo>
                    <a:pt x="185314" y="190023"/>
                  </a:lnTo>
                  <a:lnTo>
                    <a:pt x="132573" y="179512"/>
                  </a:lnTo>
                  <a:lnTo>
                    <a:pt x="87332" y="167260"/>
                  </a:lnTo>
                  <a:lnTo>
                    <a:pt x="50522" y="153481"/>
                  </a:lnTo>
                  <a:lnTo>
                    <a:pt x="5924" y="122213"/>
                  </a:lnTo>
                  <a:lnTo>
                    <a:pt x="0" y="105155"/>
                  </a:lnTo>
                  <a:close/>
                </a:path>
              </a:pathLst>
            </a:custGeom>
            <a:ln w="12191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3">
              <a:extLst>
                <a:ext uri="{FF2B5EF4-FFF2-40B4-BE49-F238E27FC236}">
                  <a16:creationId xmlns:a16="http://schemas.microsoft.com/office/drawing/2014/main" id="{69920542-065E-0DBE-F8AF-056C4ECFEB38}"/>
                </a:ext>
              </a:extLst>
            </p:cNvPr>
            <p:cNvSpPr/>
            <p:nvPr/>
          </p:nvSpPr>
          <p:spPr>
            <a:xfrm>
              <a:off x="5364480" y="1542287"/>
              <a:ext cx="120014" cy="745490"/>
            </a:xfrm>
            <a:custGeom>
              <a:avLst/>
              <a:gdLst/>
              <a:ahLst/>
              <a:cxnLst/>
              <a:rect l="l" t="t" r="r" b="b"/>
              <a:pathLst>
                <a:path w="120014" h="745489">
                  <a:moveTo>
                    <a:pt x="0" y="0"/>
                  </a:moveTo>
                  <a:lnTo>
                    <a:pt x="120002" y="744905"/>
                  </a:lnTo>
                </a:path>
              </a:pathLst>
            </a:custGeom>
            <a:ln w="12192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id="{0CEEAE7B-7ACA-8C03-6DA5-6C26DE9352ED}"/>
                </a:ext>
              </a:extLst>
            </p:cNvPr>
            <p:cNvSpPr/>
            <p:nvPr/>
          </p:nvSpPr>
          <p:spPr>
            <a:xfrm>
              <a:off x="5503164" y="2287524"/>
              <a:ext cx="609600" cy="0"/>
            </a:xfrm>
            <a:custGeom>
              <a:avLst/>
              <a:gdLst/>
              <a:ahLst/>
              <a:cxnLst/>
              <a:rect l="l" t="t" r="r" b="b"/>
              <a:pathLst>
                <a:path w="609600">
                  <a:moveTo>
                    <a:pt x="0" y="0"/>
                  </a:moveTo>
                  <a:lnTo>
                    <a:pt x="609600" y="0"/>
                  </a:lnTo>
                </a:path>
              </a:pathLst>
            </a:custGeom>
            <a:ln w="12192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">
              <a:extLst>
                <a:ext uri="{FF2B5EF4-FFF2-40B4-BE49-F238E27FC236}">
                  <a16:creationId xmlns:a16="http://schemas.microsoft.com/office/drawing/2014/main" id="{B8196C2A-ACF0-18AB-F50F-3804513F95A0}"/>
                </a:ext>
              </a:extLst>
            </p:cNvPr>
            <p:cNvSpPr/>
            <p:nvPr/>
          </p:nvSpPr>
          <p:spPr>
            <a:xfrm>
              <a:off x="6112764" y="1495045"/>
              <a:ext cx="157480" cy="793115"/>
            </a:xfrm>
            <a:custGeom>
              <a:avLst/>
              <a:gdLst/>
              <a:ahLst/>
              <a:cxnLst/>
              <a:rect l="l" t="t" r="r" b="b"/>
              <a:pathLst>
                <a:path w="157479" h="793114">
                  <a:moveTo>
                    <a:pt x="0" y="792899"/>
                  </a:moveTo>
                  <a:lnTo>
                    <a:pt x="156895" y="0"/>
                  </a:lnTo>
                </a:path>
              </a:pathLst>
            </a:custGeom>
            <a:ln w="12192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6">
              <a:extLst>
                <a:ext uri="{FF2B5EF4-FFF2-40B4-BE49-F238E27FC236}">
                  <a16:creationId xmlns:a16="http://schemas.microsoft.com/office/drawing/2014/main" id="{ADB4B30E-4019-0F0A-82AF-8666859CE8DD}"/>
                </a:ext>
              </a:extLst>
            </p:cNvPr>
            <p:cNvSpPr/>
            <p:nvPr/>
          </p:nvSpPr>
          <p:spPr>
            <a:xfrm>
              <a:off x="5801193" y="2347966"/>
              <a:ext cx="6985" cy="1503680"/>
            </a:xfrm>
            <a:custGeom>
              <a:avLst/>
              <a:gdLst/>
              <a:ahLst/>
              <a:cxnLst/>
              <a:rect l="l" t="t" r="r" b="b"/>
              <a:pathLst>
                <a:path w="6985" h="1503679">
                  <a:moveTo>
                    <a:pt x="6616" y="0"/>
                  </a:moveTo>
                  <a:lnTo>
                    <a:pt x="0" y="1503629"/>
                  </a:lnTo>
                </a:path>
              </a:pathLst>
            </a:custGeom>
            <a:ln w="25907">
              <a:solidFill>
                <a:schemeClr val="tx1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algn="l" rtl="0"/>
              <a:endParaRPr/>
            </a:p>
          </p:txBody>
        </p:sp>
        <p:sp>
          <p:nvSpPr>
            <p:cNvPr id="26" name="object 27">
              <a:extLst>
                <a:ext uri="{FF2B5EF4-FFF2-40B4-BE49-F238E27FC236}">
                  <a16:creationId xmlns:a16="http://schemas.microsoft.com/office/drawing/2014/main" id="{E10DC030-3FE5-4379-52C7-470FA5318862}"/>
                </a:ext>
              </a:extLst>
            </p:cNvPr>
            <p:cNvSpPr/>
            <p:nvPr/>
          </p:nvSpPr>
          <p:spPr>
            <a:xfrm>
              <a:off x="5773251" y="3829085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4" h="78104">
                  <a:moveTo>
                    <a:pt x="0" y="0"/>
                  </a:moveTo>
                  <a:lnTo>
                    <a:pt x="38519" y="77889"/>
                  </a:lnTo>
                  <a:lnTo>
                    <a:pt x="77724" y="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pPr algn="l" rtl="0"/>
              <a:endParaRPr/>
            </a:p>
          </p:txBody>
        </p:sp>
      </p:grpSp>
      <p:sp>
        <p:nvSpPr>
          <p:cNvPr id="27" name="object 28">
            <a:extLst>
              <a:ext uri="{FF2B5EF4-FFF2-40B4-BE49-F238E27FC236}">
                <a16:creationId xmlns:a16="http://schemas.microsoft.com/office/drawing/2014/main" id="{EA1C8528-B24A-6AE0-21B6-C5737DB5973A}"/>
              </a:ext>
            </a:extLst>
          </p:cNvPr>
          <p:cNvSpPr txBox="1"/>
          <p:nvPr/>
        </p:nvSpPr>
        <p:spPr>
          <a:xfrm>
            <a:off x="5928124" y="1066681"/>
            <a:ext cx="677493" cy="609782"/>
          </a:xfrm>
          <a:prstGeom prst="rect">
            <a:avLst/>
          </a:prstGeom>
          <a:ln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latin typeface="Calibri"/>
                <a:cs typeface="Calibri"/>
              </a:rPr>
              <a:t>S3</a:t>
            </a:r>
            <a:endParaRPr lang="en-US" sz="1900" spc="-25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900" spc="-25" dirty="0">
                <a:latin typeface="Calibri"/>
                <a:cs typeface="Calibri"/>
              </a:rPr>
              <a:t>(AWS)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30" name="object 33">
            <a:extLst>
              <a:ext uri="{FF2B5EF4-FFF2-40B4-BE49-F238E27FC236}">
                <a16:creationId xmlns:a16="http://schemas.microsoft.com/office/drawing/2014/main" id="{C58B255D-E5F4-E5CA-52FC-26AB9111ECBB}"/>
              </a:ext>
            </a:extLst>
          </p:cNvPr>
          <p:cNvSpPr txBox="1"/>
          <p:nvPr/>
        </p:nvSpPr>
        <p:spPr>
          <a:xfrm>
            <a:off x="4659145" y="4182860"/>
            <a:ext cx="3079115" cy="1243289"/>
          </a:xfrm>
          <a:prstGeom prst="rect">
            <a:avLst/>
          </a:prstGeom>
          <a:ln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latin typeface="Cambria"/>
                <a:cs typeface="Cambria"/>
              </a:rPr>
              <a:t>External</a:t>
            </a:r>
            <a:r>
              <a:rPr lang="en-US" sz="1600" spc="-60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academic</a:t>
            </a:r>
            <a:r>
              <a:rPr lang="en-US" sz="1600" spc="-55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partners can</a:t>
            </a:r>
            <a:r>
              <a:rPr lang="en-US" sz="1600" spc="-60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use</a:t>
            </a:r>
            <a:r>
              <a:rPr lang="en-US" sz="1600" spc="-55" dirty="0">
                <a:latin typeface="Cambria"/>
                <a:cs typeface="Cambria"/>
              </a:rPr>
              <a:t> </a:t>
            </a:r>
            <a:r>
              <a:rPr lang="en-US" sz="1600" spc="-25" dirty="0">
                <a:latin typeface="Cambria"/>
                <a:cs typeface="Cambria"/>
              </a:rPr>
              <a:t>the </a:t>
            </a:r>
            <a:r>
              <a:rPr lang="en-US" sz="1600" dirty="0">
                <a:latin typeface="Cambria"/>
                <a:cs typeface="Cambria"/>
              </a:rPr>
              <a:t>uploaded</a:t>
            </a:r>
            <a:r>
              <a:rPr lang="en-US" sz="1600" spc="-45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data and metadata</a:t>
            </a:r>
            <a:r>
              <a:rPr lang="en-US" sz="1600" spc="-35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to</a:t>
            </a:r>
            <a:r>
              <a:rPr lang="en-US" sz="1600" spc="-65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initialize</a:t>
            </a:r>
            <a:r>
              <a:rPr lang="en-US" sz="1600" spc="-25" dirty="0">
                <a:latin typeface="Cambria"/>
                <a:cs typeface="Cambria"/>
              </a:rPr>
              <a:t> </a:t>
            </a:r>
            <a:r>
              <a:rPr lang="en-US" sz="1600" spc="-10" dirty="0">
                <a:latin typeface="Cambria"/>
                <a:cs typeface="Cambria"/>
              </a:rPr>
              <a:t>and/or </a:t>
            </a:r>
            <a:r>
              <a:rPr lang="en-US" sz="1600" spc="-20" dirty="0">
                <a:latin typeface="Cambria"/>
                <a:cs typeface="Cambria"/>
              </a:rPr>
              <a:t>ground-</a:t>
            </a:r>
            <a:r>
              <a:rPr lang="en-US" sz="1600" dirty="0">
                <a:latin typeface="Cambria"/>
                <a:cs typeface="Cambria"/>
              </a:rPr>
              <a:t>truth</a:t>
            </a:r>
            <a:r>
              <a:rPr lang="en-US" sz="1600" spc="-10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their</a:t>
            </a:r>
            <a:r>
              <a:rPr lang="en-US" sz="1600" spc="-25" dirty="0">
                <a:latin typeface="Cambria"/>
                <a:cs typeface="Cambria"/>
              </a:rPr>
              <a:t> </a:t>
            </a:r>
            <a:r>
              <a:rPr lang="en-US" sz="1600" dirty="0">
                <a:latin typeface="Cambria"/>
                <a:cs typeface="Cambria"/>
              </a:rPr>
              <a:t>regional</a:t>
            </a:r>
            <a:r>
              <a:rPr lang="en-US" sz="1600" spc="-25" dirty="0">
                <a:latin typeface="Cambria"/>
                <a:cs typeface="Cambria"/>
              </a:rPr>
              <a:t> </a:t>
            </a:r>
            <a:r>
              <a:rPr lang="en-US" sz="1600" spc="-10" dirty="0">
                <a:latin typeface="Cambria"/>
                <a:cs typeface="Cambria"/>
              </a:rPr>
              <a:t>ocean models or join with other data</a:t>
            </a:r>
            <a:endParaRPr lang="en-US" sz="1600" dirty="0">
              <a:latin typeface="Cambria"/>
              <a:cs typeface="Cambria"/>
            </a:endParaRPr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BF08A9B7-C833-A891-61D2-C1763739F6C8}"/>
              </a:ext>
            </a:extLst>
          </p:cNvPr>
          <p:cNvSpPr txBox="1"/>
          <p:nvPr/>
        </p:nvSpPr>
        <p:spPr>
          <a:xfrm>
            <a:off x="666139" y="1367055"/>
            <a:ext cx="2979939" cy="1218282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370840" algn="l" rtl="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solidFill>
                  <a:schemeClr val="accent1"/>
                </a:solidFill>
                <a:latin typeface="Cambria"/>
                <a:cs typeface="Cambria"/>
              </a:rPr>
              <a:t>Upload Methods</a:t>
            </a:r>
          </a:p>
          <a:p>
            <a:pPr marL="12700" marR="370840" algn="l" rtl="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mbria"/>
                <a:cs typeface="Cambria"/>
              </a:rPr>
              <a:t>Near RT Uploads (</a:t>
            </a:r>
            <a:r>
              <a:rPr lang="en-US" sz="1500" dirty="0" err="1">
                <a:latin typeface="Cambria"/>
                <a:cs typeface="Cambria"/>
              </a:rPr>
              <a:t>OceanCube</a:t>
            </a:r>
            <a:r>
              <a:rPr lang="en-US" sz="1500" dirty="0">
                <a:latin typeface="Cambria"/>
                <a:cs typeface="Cambria"/>
              </a:rPr>
              <a:t>)</a:t>
            </a:r>
          </a:p>
          <a:p>
            <a:pPr marL="12700" marR="370840" algn="l" rtl="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mbria"/>
                <a:cs typeface="Cambria"/>
              </a:rPr>
              <a:t>Older Data Ingestion</a:t>
            </a:r>
          </a:p>
          <a:p>
            <a:pPr marL="12700" marR="370840" algn="l" rtl="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mbria"/>
                <a:cs typeface="Cambria"/>
              </a:rPr>
              <a:t>Federated Data</a:t>
            </a:r>
          </a:p>
          <a:p>
            <a:pPr marL="12700" marR="370840" algn="l" rtl="0">
              <a:lnSpc>
                <a:spcPct val="100000"/>
              </a:lnSpc>
              <a:spcBef>
                <a:spcPts val="100"/>
              </a:spcBef>
            </a:pPr>
            <a:endParaRPr lang="en-US" sz="1500" dirty="0">
              <a:latin typeface="Cambria"/>
              <a:cs typeface="Cambria"/>
            </a:endParaRPr>
          </a:p>
        </p:txBody>
      </p:sp>
      <p:sp>
        <p:nvSpPr>
          <p:cNvPr id="33" name="object 36">
            <a:extLst>
              <a:ext uri="{FF2B5EF4-FFF2-40B4-BE49-F238E27FC236}">
                <a16:creationId xmlns:a16="http://schemas.microsoft.com/office/drawing/2014/main" id="{5601E23C-30DA-B593-0015-D6CE653D59C3}"/>
              </a:ext>
            </a:extLst>
          </p:cNvPr>
          <p:cNvSpPr txBox="1"/>
          <p:nvPr/>
        </p:nvSpPr>
        <p:spPr>
          <a:xfrm>
            <a:off x="8286336" y="2088722"/>
            <a:ext cx="3068320" cy="487313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67691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solidFill>
                  <a:schemeClr val="accent1"/>
                </a:solidFill>
                <a:latin typeface="Cambria"/>
                <a:cs typeface="Cambria"/>
              </a:rPr>
              <a:t>AQUAVIEW API</a:t>
            </a:r>
          </a:p>
          <a:p>
            <a:pPr marL="12700" marR="676910">
              <a:lnSpc>
                <a:spcPct val="100000"/>
              </a:lnSpc>
              <a:spcBef>
                <a:spcPts val="100"/>
              </a:spcBef>
            </a:pPr>
            <a:r>
              <a:rPr lang="en-US" sz="1500" dirty="0">
                <a:latin typeface="Cambria"/>
                <a:cs typeface="Cambria"/>
              </a:rPr>
              <a:t>Archiving</a:t>
            </a:r>
            <a:endParaRPr sz="1500" dirty="0">
              <a:latin typeface="Cambria"/>
              <a:cs typeface="Cambria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3EDF01-97B7-C6D3-4DE7-5014C9AE985F}"/>
              </a:ext>
            </a:extLst>
          </p:cNvPr>
          <p:cNvSpPr/>
          <p:nvPr/>
        </p:nvSpPr>
        <p:spPr>
          <a:xfrm rot="16200000" flipH="1">
            <a:off x="3178543" y="3055309"/>
            <a:ext cx="1328927" cy="440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>
                <a:solidFill>
                  <a:schemeClr val="tx1"/>
                </a:solidFill>
              </a:rPr>
              <a:t>AQUAVIEW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7D10AA-58CF-48E8-3F6C-348FEE4DB38E}"/>
              </a:ext>
            </a:extLst>
          </p:cNvPr>
          <p:cNvSpPr txBox="1"/>
          <p:nvPr/>
        </p:nvSpPr>
        <p:spPr>
          <a:xfrm>
            <a:off x="3341887" y="1931328"/>
            <a:ext cx="11264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Meta Data Compilation and Access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AF2CCE5-DC53-7AD5-E293-D46FB65C7186}"/>
              </a:ext>
            </a:extLst>
          </p:cNvPr>
          <p:cNvCxnSpPr>
            <a:cxnSpLocks/>
          </p:cNvCxnSpPr>
          <p:nvPr/>
        </p:nvCxnSpPr>
        <p:spPr>
          <a:xfrm flipV="1">
            <a:off x="4083078" y="1552683"/>
            <a:ext cx="1724745" cy="1702596"/>
          </a:xfrm>
          <a:prstGeom prst="curvedConnector3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D89F16D9-E685-9DBD-833B-27D37315A681}"/>
              </a:ext>
            </a:extLst>
          </p:cNvPr>
          <p:cNvCxnSpPr/>
          <p:nvPr/>
        </p:nvCxnSpPr>
        <p:spPr>
          <a:xfrm flipV="1">
            <a:off x="2980085" y="1101311"/>
            <a:ext cx="2772147" cy="2036634"/>
          </a:xfrm>
          <a:prstGeom prst="curvedConnector3">
            <a:avLst>
              <a:gd name="adj1" fmla="val 4773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9C6B3150-504A-3B0F-14E9-326570002D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1912" y="3096557"/>
            <a:ext cx="892697" cy="673853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C5036840-2AC2-F23A-BADF-78268AE0622C}"/>
              </a:ext>
            </a:extLst>
          </p:cNvPr>
          <p:cNvCxnSpPr/>
          <p:nvPr/>
        </p:nvCxnSpPr>
        <p:spPr>
          <a:xfrm>
            <a:off x="2990107" y="3214932"/>
            <a:ext cx="596540" cy="12427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81458DE7-012E-9610-D1A1-FD0791AB7C59}"/>
              </a:ext>
            </a:extLst>
          </p:cNvPr>
          <p:cNvCxnSpPr/>
          <p:nvPr/>
        </p:nvCxnSpPr>
        <p:spPr>
          <a:xfrm flipV="1">
            <a:off x="4083078" y="2853911"/>
            <a:ext cx="4101813" cy="485291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F3A4B89-DC37-FB18-EA02-32688794688F}"/>
              </a:ext>
            </a:extLst>
          </p:cNvPr>
          <p:cNvSpPr txBox="1"/>
          <p:nvPr/>
        </p:nvSpPr>
        <p:spPr>
          <a:xfrm>
            <a:off x="6769498" y="575089"/>
            <a:ext cx="245795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(Also works with other cloud-based systems)</a:t>
            </a:r>
          </a:p>
        </p:txBody>
      </p:sp>
      <p:sp>
        <p:nvSpPr>
          <p:cNvPr id="42" name="object 33">
            <a:extLst>
              <a:ext uri="{FF2B5EF4-FFF2-40B4-BE49-F238E27FC236}">
                <a16:creationId xmlns:a16="http://schemas.microsoft.com/office/drawing/2014/main" id="{94E9B3DE-844D-28D6-A81A-C22096D26C67}"/>
              </a:ext>
            </a:extLst>
          </p:cNvPr>
          <p:cNvSpPr txBox="1"/>
          <p:nvPr/>
        </p:nvSpPr>
        <p:spPr>
          <a:xfrm>
            <a:off x="8275541" y="3800703"/>
            <a:ext cx="3079115" cy="1009892"/>
          </a:xfrm>
          <a:prstGeom prst="rect">
            <a:avLst/>
          </a:prstGeom>
          <a:ln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1600" dirty="0">
                <a:latin typeface="Cambria"/>
                <a:cs typeface="Cambria"/>
              </a:rPr>
              <a:t>API’s allow for search GUI development and will allow scientists to build their own tools</a:t>
            </a: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endParaRPr lang="en-US" sz="1600" dirty="0">
              <a:latin typeface="Cambria"/>
              <a:cs typeface="Cambria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0078C0D-F57F-C89E-0604-8CE5374FD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102" y="2597414"/>
            <a:ext cx="2225499" cy="12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68C206F-6FB2-76D8-3AED-208771308DBB}"/>
              </a:ext>
            </a:extLst>
          </p:cNvPr>
          <p:cNvSpPr txBox="1"/>
          <p:nvPr/>
        </p:nvSpPr>
        <p:spPr>
          <a:xfrm>
            <a:off x="463338" y="4420777"/>
            <a:ext cx="335381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1800" dirty="0">
                <a:latin typeface="Cambria"/>
                <a:cs typeface="Cambria"/>
              </a:rPr>
              <a:t>Upcoming Data Assembly Hub work will allow for automated report generation/archive package development/deployment</a:t>
            </a:r>
          </a:p>
        </p:txBody>
      </p:sp>
    </p:spTree>
    <p:extLst>
      <p:ext uri="{BB962C8B-B14F-4D97-AF65-F5344CB8AC3E}">
        <p14:creationId xmlns:p14="http://schemas.microsoft.com/office/powerpoint/2010/main" val="69034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00ABEBF-23F4-0D10-A57E-6C3C4524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466725"/>
            <a:ext cx="9266238" cy="758825"/>
          </a:xfrm>
        </p:spPr>
        <p:txBody>
          <a:bodyPr rtlCol="0" anchor="t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400" b="1" i="1" spc="-10" dirty="0">
                <a:latin typeface="Cambria"/>
                <a:cs typeface="Cambria"/>
              </a:rPr>
              <a:t>AQUAVIEW</a:t>
            </a:r>
            <a:br>
              <a:rPr lang="en-US" sz="4400" dirty="0">
                <a:latin typeface="Cambria"/>
                <a:cs typeface="Cambria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D0F01F65-5D4A-3138-1469-E98B38BE74CD}"/>
              </a:ext>
            </a:extLst>
          </p:cNvPr>
          <p:cNvSpPr txBox="1"/>
          <p:nvPr/>
        </p:nvSpPr>
        <p:spPr>
          <a:xfrm>
            <a:off x="568325" y="1351769"/>
            <a:ext cx="4626245" cy="46935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4290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mbria"/>
                <a:cs typeface="Cambria"/>
              </a:rPr>
              <a:t>Set of Python Applications/MongoDB for metadata storage coupled with federated cloud-based data</a:t>
            </a:r>
          </a:p>
          <a:p>
            <a:pPr marL="393065" indent="-34290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mbria"/>
                <a:cs typeface="Cambria"/>
              </a:rPr>
              <a:t>Collects and merges metadata from current operations or previously generated data</a:t>
            </a:r>
          </a:p>
          <a:p>
            <a:pPr marL="393065" indent="-34290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mbria"/>
                <a:cs typeface="Cambria"/>
              </a:rPr>
              <a:t>Can provide at or near-real-time support for data collections</a:t>
            </a:r>
          </a:p>
          <a:p>
            <a:pPr marL="393065" indent="-34290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mbria"/>
                <a:cs typeface="Cambria"/>
              </a:rPr>
              <a:t>Has API system to enable access from outside organizations with ability to limit data access via “tags” on specific datasets/types/etc.</a:t>
            </a:r>
          </a:p>
          <a:p>
            <a:pPr marL="1260475" indent="-339725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mbria"/>
                <a:cs typeface="Cambria"/>
              </a:rPr>
              <a:t>Can enable purpose-built applications from database</a:t>
            </a:r>
          </a:p>
          <a:p>
            <a:pPr marL="393065" indent="-34290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0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231B9A-C9FD-6EB7-1FBB-C40E8B358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741488"/>
            <a:ext cx="4178773" cy="4649787"/>
          </a:xfrm>
        </p:spPr>
        <p:txBody>
          <a:bodyPr rtlCol="0">
            <a:normAutofit fontScale="92500" lnSpcReduction="20000"/>
          </a:bodyPr>
          <a:lstStyle/>
          <a:p>
            <a:pPr marL="406400" indent="-357188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Cambria"/>
                <a:cs typeface="Cambria"/>
              </a:rPr>
              <a:t>Will provide for automated metadata extraction</a:t>
            </a:r>
          </a:p>
          <a:p>
            <a:pPr marL="393065" indent="-3429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Cambria"/>
                <a:cs typeface="Cambria"/>
              </a:rPr>
              <a:t>Reproducible data pipelines (including data transformations, etc.) for report generation or other analyses</a:t>
            </a:r>
          </a:p>
          <a:p>
            <a:pPr marL="406400" lvl="7" indent="-406400">
              <a:spcBef>
                <a:spcPts val="100"/>
              </a:spcBef>
            </a:pPr>
            <a:r>
              <a:rPr lang="en-US" sz="2000" dirty="0">
                <a:latin typeface="Cambria"/>
                <a:cs typeface="Cambria"/>
              </a:rPr>
              <a:t>Git style change tracking to lower  storage overhead</a:t>
            </a:r>
          </a:p>
          <a:p>
            <a:pPr marL="393065" indent="-3429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Cambria"/>
                <a:cs typeface="Cambria"/>
              </a:rPr>
              <a:t>Formats/QC metadata for joining into the larger data system </a:t>
            </a:r>
          </a:p>
          <a:p>
            <a:pPr marL="393065" indent="-3429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Cambria"/>
                <a:cs typeface="Cambria"/>
              </a:rPr>
              <a:t>Data access can be controlled via “tags” within the data system </a:t>
            </a:r>
          </a:p>
          <a:p>
            <a:pPr marL="393065" indent="-3429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Cambria"/>
                <a:cs typeface="Cambria"/>
              </a:rPr>
              <a:t>Works with AQUAVIEW API system</a:t>
            </a:r>
          </a:p>
          <a:p>
            <a:pPr marL="1263650" indent="-3429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latin typeface="Cambria"/>
                <a:cs typeface="Cambria"/>
              </a:rPr>
              <a:t>Will allow for custom archive format script development for automation of archiving data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D59C6E-923A-E3B3-A6BD-F9931064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466725"/>
            <a:ext cx="7988300" cy="758825"/>
          </a:xfrm>
        </p:spPr>
        <p:txBody>
          <a:bodyPr rtlCol="0" anchor="t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400" b="1" i="1" spc="-10" dirty="0">
                <a:latin typeface="Cambria"/>
                <a:cs typeface="Cambria"/>
              </a:rPr>
              <a:t>Data Assembly Hub </a:t>
            </a:r>
            <a:br>
              <a:rPr lang="en-US" sz="4400" b="1" i="1" spc="-10" dirty="0">
                <a:latin typeface="Cambria"/>
                <a:cs typeface="Cambria"/>
              </a:rPr>
            </a:br>
            <a:r>
              <a:rPr lang="en-US" sz="4400" b="1" i="1" spc="-10" dirty="0">
                <a:latin typeface="Cambria"/>
                <a:cs typeface="Cambria"/>
              </a:rPr>
              <a:t>(Development starting Fall 2023)</a:t>
            </a:r>
            <a:endParaRPr lang="en-US" b="1" dirty="0">
              <a:latin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05628C3-F9C8-8D22-6A30-42432815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313" y="365125"/>
            <a:ext cx="6281737" cy="758825"/>
          </a:xfrm>
        </p:spPr>
        <p:txBody>
          <a:bodyPr rtlCol="0" anchor="t"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sz="4400" b="1" spc="-10" dirty="0">
                <a:latin typeface="Calibri"/>
                <a:cs typeface="Calibri"/>
              </a:rPr>
              <a:t>Initial Outcomes</a:t>
            </a:r>
            <a:endParaRPr lang="en-US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BB5B2-DA3A-CF6C-9B3E-75A136160904}"/>
              </a:ext>
            </a:extLst>
          </p:cNvPr>
          <p:cNvSpPr txBox="1"/>
          <p:nvPr/>
        </p:nvSpPr>
        <p:spPr>
          <a:xfrm>
            <a:off x="3049621" y="1420238"/>
            <a:ext cx="8857034" cy="6280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15570">
              <a:lnSpc>
                <a:spcPct val="114799"/>
              </a:lnSpc>
              <a:spcBef>
                <a:spcPts val="100"/>
              </a:spcBef>
            </a:pPr>
            <a:r>
              <a:rPr lang="en-US" sz="2400" b="1" dirty="0" err="1">
                <a:latin typeface="Calibri"/>
                <a:cs typeface="Calibri"/>
              </a:rPr>
              <a:t>AQUAVIEW+Data</a:t>
            </a:r>
            <a:r>
              <a:rPr lang="en-US" sz="2400" b="1" dirty="0">
                <a:latin typeface="Calibri"/>
                <a:cs typeface="Calibri"/>
              </a:rPr>
              <a:t> Assembly Hub will </a:t>
            </a:r>
            <a:r>
              <a:rPr lang="en-US" sz="2400" dirty="0">
                <a:latin typeface="Calibri"/>
                <a:cs typeface="Calibri"/>
              </a:rPr>
              <a:t>create</a:t>
            </a:r>
            <a:r>
              <a:rPr lang="en-US" sz="2400" spc="-6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spc="-6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platform</a:t>
            </a:r>
            <a:r>
              <a:rPr lang="en-US" sz="2400" spc="-6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that achieves the</a:t>
            </a:r>
            <a:r>
              <a:rPr lang="en-US" sz="2400" spc="-4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following goals: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1600" dirty="0">
              <a:latin typeface="Calibri"/>
              <a:cs typeface="Calibri"/>
            </a:endParaRPr>
          </a:p>
          <a:p>
            <a:pPr marL="468630" marR="523240" indent="-398145">
              <a:lnSpc>
                <a:spcPct val="112500"/>
              </a:lnSpc>
              <a:buSzPct val="108000"/>
              <a:buAutoNum type="arabicParenR"/>
              <a:tabLst>
                <a:tab pos="469900" algn="l"/>
              </a:tabLst>
            </a:pPr>
            <a:r>
              <a:rPr lang="en-US" dirty="0">
                <a:latin typeface="Calibri"/>
                <a:cs typeface="Calibri"/>
              </a:rPr>
              <a:t>Demonstrate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learn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how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federated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cloud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archive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could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be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used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to </a:t>
            </a:r>
            <a:r>
              <a:rPr lang="en-US" dirty="0">
                <a:latin typeface="Calibri"/>
                <a:cs typeface="Calibri"/>
              </a:rPr>
              <a:t>improve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timely,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efficient,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consistent</a:t>
            </a:r>
            <a:r>
              <a:rPr lang="en-US" spc="-5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access</a:t>
            </a:r>
            <a:r>
              <a:rPr lang="en-US" spc="-7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7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data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for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broad</a:t>
            </a:r>
            <a:r>
              <a:rPr lang="en-US" spc="-70" dirty="0">
                <a:latin typeface="Calibri"/>
                <a:cs typeface="Calibri"/>
              </a:rPr>
              <a:t> </a:t>
            </a:r>
            <a:r>
              <a:rPr lang="en-US" spc="-25" dirty="0">
                <a:latin typeface="Calibri"/>
                <a:cs typeface="Calibri"/>
              </a:rPr>
              <a:t>use</a:t>
            </a:r>
            <a:endParaRPr lang="en-US" dirty="0">
              <a:latin typeface="Calibri"/>
              <a:cs typeface="Calibri"/>
            </a:endParaRPr>
          </a:p>
          <a:p>
            <a:pPr marL="467995" marR="112395" indent="-398145">
              <a:lnSpc>
                <a:spcPts val="3440"/>
              </a:lnSpc>
              <a:spcBef>
                <a:spcPts val="204"/>
              </a:spcBef>
              <a:buSzPct val="108000"/>
              <a:buAutoNum type="arabicParenR"/>
              <a:tabLst>
                <a:tab pos="469900" algn="l"/>
              </a:tabLst>
            </a:pPr>
            <a:r>
              <a:rPr lang="en-US" dirty="0">
                <a:latin typeface="Calibri"/>
                <a:cs typeface="Calibri"/>
              </a:rPr>
              <a:t>Leverage</a:t>
            </a:r>
            <a:r>
              <a:rPr lang="en-US" spc="-65" dirty="0">
                <a:latin typeface="Calibri"/>
                <a:cs typeface="Calibri"/>
              </a:rPr>
              <a:t> </a:t>
            </a:r>
            <a:r>
              <a:rPr lang="en-US" spc="-20" dirty="0">
                <a:latin typeface="Calibri"/>
                <a:cs typeface="Calibri"/>
              </a:rPr>
              <a:t>cloud-</a:t>
            </a:r>
            <a:r>
              <a:rPr lang="en-US" dirty="0">
                <a:latin typeface="Calibri"/>
                <a:cs typeface="Calibri"/>
              </a:rPr>
              <a:t>based</a:t>
            </a:r>
            <a:r>
              <a:rPr lang="en-US" spc="-5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workflows</a:t>
            </a:r>
            <a:r>
              <a:rPr lang="en-US" spc="-8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to</a:t>
            </a:r>
            <a:r>
              <a:rPr lang="en-US" spc="-7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improve</a:t>
            </a:r>
            <a:r>
              <a:rPr lang="en-US" spc="-6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production</a:t>
            </a:r>
            <a:r>
              <a:rPr lang="en-US" spc="-7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of</a:t>
            </a:r>
            <a:r>
              <a:rPr lang="en-US" spc="-75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decision support tools, including ingestion, metadata creation, product development, archival packaging and accessibility</a:t>
            </a:r>
          </a:p>
          <a:p>
            <a:pPr marL="467995" marR="112395" indent="-398145">
              <a:lnSpc>
                <a:spcPts val="3440"/>
              </a:lnSpc>
              <a:spcBef>
                <a:spcPts val="204"/>
              </a:spcBef>
              <a:buSzPct val="108000"/>
              <a:buAutoNum type="arabicParenR"/>
              <a:tabLst>
                <a:tab pos="469900" algn="l"/>
              </a:tabLst>
            </a:pPr>
            <a:r>
              <a:rPr lang="en-US" spc="-10" dirty="0">
                <a:latin typeface="Calibri"/>
                <a:cs typeface="Calibri"/>
              </a:rPr>
              <a:t>Build API ecosystems for use by scientists and other interested parties to develop products from NOAA Ocean Data</a:t>
            </a:r>
          </a:p>
          <a:p>
            <a:pPr marL="467995" marR="112395" indent="-398145">
              <a:lnSpc>
                <a:spcPts val="3440"/>
              </a:lnSpc>
              <a:spcBef>
                <a:spcPts val="204"/>
              </a:spcBef>
              <a:buSzPct val="108000"/>
              <a:buAutoNum type="arabicParenR"/>
              <a:tabLst>
                <a:tab pos="469900" algn="l"/>
              </a:tabLst>
            </a:pPr>
            <a:r>
              <a:rPr lang="en-US" spc="-10" dirty="0">
                <a:latin typeface="Calibri"/>
                <a:cs typeface="Calibri"/>
              </a:rPr>
              <a:t>Create system where near-real-time feedback can be provided for data collection operations underway in a variety of environments</a:t>
            </a:r>
          </a:p>
          <a:p>
            <a:pPr marL="467995" marR="112395" indent="-398145">
              <a:lnSpc>
                <a:spcPts val="3440"/>
              </a:lnSpc>
              <a:spcBef>
                <a:spcPts val="204"/>
              </a:spcBef>
              <a:buSzPct val="108000"/>
              <a:buAutoNum type="arabicParenR"/>
              <a:tabLst>
                <a:tab pos="469900" algn="l"/>
              </a:tabLst>
            </a:pPr>
            <a:endParaRPr lang="en-US" spc="-10" dirty="0">
              <a:latin typeface="Calibri"/>
              <a:cs typeface="Calibri"/>
            </a:endParaRPr>
          </a:p>
          <a:p>
            <a:pPr marL="467995" marR="112395" indent="-398145">
              <a:lnSpc>
                <a:spcPts val="3440"/>
              </a:lnSpc>
              <a:spcBef>
                <a:spcPts val="204"/>
              </a:spcBef>
              <a:buSzPct val="108000"/>
              <a:buAutoNum type="arabicParenR"/>
              <a:tabLst>
                <a:tab pos="469900" algn="l"/>
              </a:tabLst>
            </a:pPr>
            <a:endParaRPr lang="en-US" spc="-10" dirty="0">
              <a:latin typeface="Calibri"/>
              <a:cs typeface="Calibri"/>
            </a:endParaRPr>
          </a:p>
          <a:p>
            <a:pPr marL="69850" marR="112395">
              <a:lnSpc>
                <a:spcPts val="3440"/>
              </a:lnSpc>
              <a:spcBef>
                <a:spcPts val="204"/>
              </a:spcBef>
              <a:buSzPct val="108000"/>
              <a:tabLst>
                <a:tab pos="469900" algn="l"/>
              </a:tabLst>
            </a:pPr>
            <a:endParaRPr lang="en-US" spc="-1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</TotalTime>
  <Words>634</Words>
  <Application>Microsoft Macintosh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Arial</vt:lpstr>
      <vt:lpstr>Calibri Light</vt:lpstr>
      <vt:lpstr>Office Theme</vt:lpstr>
      <vt:lpstr>AQUAVIEW+ : Cloud Enabled Data Assembly and Dissemination System</vt:lpstr>
      <vt:lpstr>PowerPoint Presentation</vt:lpstr>
      <vt:lpstr>Objective</vt:lpstr>
      <vt:lpstr>Two Components</vt:lpstr>
      <vt:lpstr>AQUAVIEW’s Current Data Delivery Model</vt:lpstr>
      <vt:lpstr>AQUAVIEW </vt:lpstr>
      <vt:lpstr>Data Assembly Hub  (Development starting Fall 2023)</vt:lpstr>
      <vt:lpstr>Initial Outcomes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Hillary Lovinggood</dc:creator>
  <cp:lastModifiedBy>Joshua Hill</cp:lastModifiedBy>
  <cp:revision>7</cp:revision>
  <dcterms:created xsi:type="dcterms:W3CDTF">2019-10-25T15:09:40Z</dcterms:created>
  <dcterms:modified xsi:type="dcterms:W3CDTF">2023-07-16T15:01:39Z</dcterms:modified>
</cp:coreProperties>
</file>